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9" r:id="rId30"/>
    <p:sldId id="284" r:id="rId31"/>
    <p:sldId id="285" r:id="rId32"/>
    <p:sldId id="286" r:id="rId33"/>
    <p:sldId id="287" r:id="rId34"/>
    <p:sldId id="288" r:id="rId35"/>
  </p:sldIdLst>
  <p:sldSz cx="9144000" cy="5143500" type="screen16x9"/>
  <p:notesSz cx="6858000" cy="9144000"/>
  <p:embeddedFontLst>
    <p:embeddedFont>
      <p:font typeface="Merriweather" pitchFamily="2" charset="77"/>
      <p:regular r:id="rId37"/>
      <p:bold r:id="rId38"/>
      <p:italic r:id="rId39"/>
      <p:boldItalic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31CD915-5584-482B-A1D5-D7CC69418E6F}">
  <a:tblStyle styleId="{031CD915-5584-482B-A1D5-D7CC69418E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B8118F7-9BC2-45B1-B215-9EC3C6DEC29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80"/>
    <p:restoredTop sz="94663"/>
  </p:normalViewPr>
  <p:slideViewPr>
    <p:cSldViewPr snapToGrid="0">
      <p:cViewPr varScale="1">
        <p:scale>
          <a:sx n="151" d="100"/>
          <a:sy n="151" d="100"/>
        </p:scale>
        <p:origin x="208" y="2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5.fntdata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png>
</file>

<file path=ppt/media/image32.png>
</file>

<file path=ppt/media/image33.jpg>
</file>

<file path=ppt/media/image34.jp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df5463cc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df5463cc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e24772505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e24772505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e24772505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e24772505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e24772505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e24772505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e0268f36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e0268f36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e24772505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e24772505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e24772505_1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e24772505_1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e24772505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e24772505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e24772505_1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e24772505_1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e0268f3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e0268f3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df5463ccc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df5463ccc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e24772505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e24772505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df5463ccc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5df5463ccc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e3ed59593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e3ed59593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e3ed59593_3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5e3ed59593_3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e0268f36c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e0268f36c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e24772505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e24772505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e24772505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e24772505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e24772505_1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e24772505_1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e24772505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e24772505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df5463cc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5df5463cc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df5463ccc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df5463ccc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5df5463ccc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5df5463ccc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df5463ccc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5df5463ccc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5e009811d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5e009811d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5e3ed59593_4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5e3ed59593_4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e0268f36c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e0268f36c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e0268f36c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e0268f36c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df5463ccc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df5463ccc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df5463ccc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df5463ccc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e0268f36c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e0268f36c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e32df415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e32df415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23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g"/><Relationship Id="rId4" Type="http://schemas.openxmlformats.org/officeDocument/2006/relationships/image" Target="../media/image29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tatista.com/statistics/604959/number-of-apple-music-subscribers/" TargetMode="External"/><Relationship Id="rId3" Type="http://schemas.openxmlformats.org/officeDocument/2006/relationships/hyperlink" Target="https://nextbigwhat.com/spotify-recommendation-algorithm/" TargetMode="External"/><Relationship Id="rId7" Type="http://schemas.openxmlformats.org/officeDocument/2006/relationships/hyperlink" Target="https://www.musicbusinessworldwide.com/spotify-our-ads-business-is-a-real-trigger-for-growth-moving-forward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businessofapps.com/data/spotify-statistics/#3" TargetMode="External"/><Relationship Id="rId5" Type="http://schemas.openxmlformats.org/officeDocument/2006/relationships/hyperlink" Target="https://fourweekmba.com/spotify-business-model/#Spotify_key_metrics" TargetMode="External"/><Relationship Id="rId4" Type="http://schemas.openxmlformats.org/officeDocument/2006/relationships/hyperlink" Target="https://www.theverge.com/2019/2/6/18213743/spotify-gimlet-media-anchor-podcast-app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ollingstone.com/music/music-news/spotify-fourth-quarter-profit-790725/" TargetMode="External"/><Relationship Id="rId3" Type="http://schemas.openxmlformats.org/officeDocument/2006/relationships/hyperlink" Target="https://www.cnet.com/news/apple-music-vs-spotify-comprison-best-music-streaming-service/" TargetMode="External"/><Relationship Id="rId7" Type="http://schemas.openxmlformats.org/officeDocument/2006/relationships/hyperlink" Target="https://venturebeat.com/2019/04/29/spotify-passes-100-million-premium-users-as-revenue-climbs-33-yoy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cnet.com/how-to/best-music-streaming-service-of-2019/" TargetMode="External"/><Relationship Id="rId5" Type="http://schemas.openxmlformats.org/officeDocument/2006/relationships/hyperlink" Target="https://www.statista.com/forecasts/997101/digital-music-purchases-by-brand-in-the-us" TargetMode="External"/><Relationship Id="rId4" Type="http://schemas.openxmlformats.org/officeDocument/2006/relationships/hyperlink" Target="https://www.businessofapps.com/data/spotify-statistics/" TargetMode="External"/><Relationship Id="rId9" Type="http://schemas.openxmlformats.org/officeDocument/2006/relationships/hyperlink" Target="https://www.theverge.com/2019/2/6/18213462/spotify-podcasts-gimlet-anchor-acquisition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statista.com/forecasts/997101/digital-music-purchases-by-brand-in-the-u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482275" y="1364416"/>
            <a:ext cx="5706600" cy="13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Case Study on Apple Music</a:t>
            </a:r>
            <a:endParaRPr sz="3200" dirty="0"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3900075" y="3287600"/>
            <a:ext cx="4963200" cy="16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Jing Ding </a:t>
            </a:r>
            <a:endParaRPr b="1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Jamie (Hanqing) Huang</a:t>
            </a:r>
            <a:endParaRPr b="1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Xiaoting (Theresa) Liu </a:t>
            </a:r>
            <a:endParaRPr b="1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Xiangwen (Jessica) Meng </a:t>
            </a:r>
            <a:endParaRPr b="1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Prabin Nyaupane</a:t>
            </a:r>
            <a:endParaRPr b="1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311700" y="278849"/>
            <a:ext cx="3289800" cy="11285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Twitter Sentiment Analysis (R)</a:t>
            </a:r>
            <a:endParaRPr sz="1600" dirty="0"/>
          </a:p>
        </p:txBody>
      </p:sp>
      <p:sp>
        <p:nvSpPr>
          <p:cNvPr id="143" name="Google Shape;143;p22"/>
          <p:cNvSpPr txBox="1">
            <a:spLocks noGrp="1"/>
          </p:cNvSpPr>
          <p:nvPr>
            <p:ph type="body" idx="1"/>
          </p:nvPr>
        </p:nvSpPr>
        <p:spPr>
          <a:xfrm>
            <a:off x="311700" y="1453600"/>
            <a:ext cx="3127500" cy="32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sz="1400">
                <a:latin typeface="Merriweather"/>
                <a:ea typeface="Merriweather"/>
                <a:cs typeface="Merriweather"/>
                <a:sym typeface="Merriweather"/>
              </a:rPr>
              <a:t>Setting up API access to Twitter data</a:t>
            </a:r>
            <a:endParaRPr sz="14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sz="1400">
                <a:latin typeface="Merriweather"/>
                <a:ea typeface="Merriweather"/>
                <a:cs typeface="Merriweather"/>
                <a:sym typeface="Merriweather"/>
              </a:rPr>
              <a:t>Installing required packages in R &amp; loading libraries</a:t>
            </a:r>
            <a:endParaRPr sz="14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sz="1400">
                <a:latin typeface="Merriweather"/>
                <a:ea typeface="Merriweather"/>
                <a:cs typeface="Merriweather"/>
                <a:sym typeface="Merriweather"/>
              </a:rPr>
              <a:t>Setting up twitter authorization in R</a:t>
            </a:r>
            <a:endParaRPr sz="14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5150" y="278849"/>
            <a:ext cx="5318848" cy="458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body" idx="1"/>
          </p:nvPr>
        </p:nvSpPr>
        <p:spPr>
          <a:xfrm>
            <a:off x="591763" y="4550558"/>
            <a:ext cx="7960474" cy="4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Extracting Apple Music’s data from Twitter &amp; cleaning up data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311700" y="206899"/>
            <a:ext cx="8520600" cy="8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Twitter Sentiment Analysis (R)</a:t>
            </a:r>
            <a:endParaRPr sz="1600" dirty="0"/>
          </a:p>
        </p:txBody>
      </p:sp>
      <p:pic>
        <p:nvPicPr>
          <p:cNvPr id="151" name="Google Shape;15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763" y="1340048"/>
            <a:ext cx="7960474" cy="3162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>
            <a:spLocks noGrp="1"/>
          </p:cNvSpPr>
          <p:nvPr>
            <p:ph type="body" idx="1"/>
          </p:nvPr>
        </p:nvSpPr>
        <p:spPr>
          <a:xfrm>
            <a:off x="3365368" y="1859994"/>
            <a:ext cx="5212407" cy="3340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Encoding sentiment using IF THEN ELSE function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311700" y="206825"/>
            <a:ext cx="8520600" cy="10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Software 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Twitter Sentiment Analysis (R)</a:t>
            </a:r>
            <a:endParaRPr sz="1600">
              <a:solidFill>
                <a:srgbClr val="FFFFFF"/>
              </a:solidFill>
            </a:endParaRPr>
          </a:p>
        </p:txBody>
      </p:sp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r="5838"/>
          <a:stretch/>
        </p:blipFill>
        <p:spPr>
          <a:xfrm>
            <a:off x="311700" y="1859994"/>
            <a:ext cx="2619025" cy="246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4549" y="2232595"/>
            <a:ext cx="6030126" cy="208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311700" y="230225"/>
            <a:ext cx="8520600" cy="8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Visualization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Twitter Sentiment Analysis (R)</a:t>
            </a:r>
            <a:endParaRPr sz="1600" dirty="0"/>
          </a:p>
        </p:txBody>
      </p:sp>
      <p:sp>
        <p:nvSpPr>
          <p:cNvPr id="165" name="Google Shape;165;p25"/>
          <p:cNvSpPr txBox="1"/>
          <p:nvPr/>
        </p:nvSpPr>
        <p:spPr>
          <a:xfrm>
            <a:off x="830250" y="3816610"/>
            <a:ext cx="7483500" cy="1214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Merriweather"/>
                <a:ea typeface="Merriweather"/>
                <a:cs typeface="Merriweather"/>
                <a:sym typeface="Merriweather"/>
              </a:rPr>
              <a:t>Summary</a:t>
            </a:r>
            <a:endParaRPr sz="1200"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Char char="●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Most of the tweets are either neutral(</a:t>
            </a:r>
            <a:r>
              <a:rPr lang="en" sz="1200" dirty="0" err="1">
                <a:latin typeface="Merriweather"/>
                <a:ea typeface="Merriweather"/>
                <a:cs typeface="Merriweather"/>
                <a:sym typeface="Merriweather"/>
              </a:rPr>
              <a:t>i.e</a:t>
            </a:r>
            <a:r>
              <a:rPr lang="en-US" altLang="zh-CN" sz="1200" dirty="0">
                <a:latin typeface="Merriweather"/>
                <a:ea typeface="Merriweather"/>
                <a:cs typeface="Merriweather"/>
                <a:sym typeface="Merriweather"/>
              </a:rPr>
              <a:t>.</a:t>
            </a: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 score of o) or higher (</a:t>
            </a:r>
            <a:r>
              <a:rPr lang="en" sz="1200" dirty="0" err="1">
                <a:latin typeface="Merriweather"/>
                <a:ea typeface="Merriweather"/>
                <a:cs typeface="Merriweather"/>
                <a:sym typeface="Merriweather"/>
              </a:rPr>
              <a:t>i.e</a:t>
            </a:r>
            <a:r>
              <a:rPr lang="en-US" altLang="zh-CN" sz="1200" dirty="0">
                <a:latin typeface="Merriweather"/>
                <a:ea typeface="Merriweather"/>
                <a:cs typeface="Merriweather"/>
                <a:sym typeface="Merriweather"/>
              </a:rPr>
              <a:t>.</a:t>
            </a: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 score greater than 0)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Char char="●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Sentiment Frequency scores shows different emotions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(</a:t>
            </a:r>
            <a:r>
              <a:rPr lang="en" sz="1200" dirty="0" err="1">
                <a:latin typeface="Merriweather"/>
                <a:ea typeface="Merriweather"/>
                <a:cs typeface="Merriweather"/>
                <a:sym typeface="Merriweather"/>
              </a:rPr>
              <a:t>i.e</a:t>
            </a:r>
            <a:r>
              <a:rPr lang="en-US" altLang="zh-CN" sz="1200" dirty="0">
                <a:latin typeface="Merriweather"/>
                <a:ea typeface="Merriweather"/>
                <a:cs typeface="Merriweather"/>
                <a:sym typeface="Merriweather"/>
              </a:rPr>
              <a:t>.</a:t>
            </a: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 anger, anticipation, disgust, fear, joy, negative, positive, sadness, surprise and trust)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14300"/>
            <a:ext cx="3696295" cy="2547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1009" y="1458552"/>
            <a:ext cx="3618178" cy="250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title"/>
          </p:nvPr>
        </p:nvSpPr>
        <p:spPr>
          <a:xfrm>
            <a:off x="311700" y="247552"/>
            <a:ext cx="85206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Research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Survey &amp; Informative Analysis (R)</a:t>
            </a:r>
            <a:endParaRPr sz="1600" dirty="0"/>
          </a:p>
        </p:txBody>
      </p:sp>
      <p:sp>
        <p:nvSpPr>
          <p:cNvPr id="173" name="Google Shape;173;p26"/>
          <p:cNvSpPr txBox="1"/>
          <p:nvPr/>
        </p:nvSpPr>
        <p:spPr>
          <a:xfrm>
            <a:off x="1153300" y="1723350"/>
            <a:ext cx="6164100" cy="26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6"/>
          <p:cNvSpPr txBox="1"/>
          <p:nvPr/>
        </p:nvSpPr>
        <p:spPr>
          <a:xfrm>
            <a:off x="311725" y="1260461"/>
            <a:ext cx="4400100" cy="38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Demographics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○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Age / Gender 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○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Education Level / Household Size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○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Employee Status / Income 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User Preferences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○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Music Preference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○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Rate Preference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○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Mobile System Preference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○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User Behavior Preference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Competitor Analysis 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(such as Spotify)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○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Sentiment Degree (Score from 1 to 7)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75" name="Google Shape;175;p26"/>
          <p:cNvPicPr preferRelativeResize="0"/>
          <p:nvPr/>
        </p:nvPicPr>
        <p:blipFill rotWithShape="1">
          <a:blip r:embed="rId3">
            <a:alphaModFix/>
          </a:blip>
          <a:srcRect l="6389" r="4997"/>
          <a:stretch/>
        </p:blipFill>
        <p:spPr>
          <a:xfrm>
            <a:off x="4711825" y="1837532"/>
            <a:ext cx="3918125" cy="24362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>
            <a:spLocks noGrp="1"/>
          </p:cNvSpPr>
          <p:nvPr>
            <p:ph type="title"/>
          </p:nvPr>
        </p:nvSpPr>
        <p:spPr>
          <a:xfrm>
            <a:off x="244350" y="160970"/>
            <a:ext cx="85206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Research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Survey &amp; Informative Analysis (R)</a:t>
            </a:r>
            <a:endParaRPr sz="1600" dirty="0"/>
          </a:p>
        </p:txBody>
      </p:sp>
      <p:sp>
        <p:nvSpPr>
          <p:cNvPr id="181" name="Google Shape;181;p27"/>
          <p:cNvSpPr txBox="1"/>
          <p:nvPr/>
        </p:nvSpPr>
        <p:spPr>
          <a:xfrm>
            <a:off x="3206700" y="4449050"/>
            <a:ext cx="25959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Snapshot of Survey Dataset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82" name="Google Shape;1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50063"/>
            <a:ext cx="8839198" cy="27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xfrm>
            <a:off x="311700" y="1435100"/>
            <a:ext cx="85206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Loading visualizing libraries such as "ggplot2" and "plyr" </a:t>
            </a:r>
            <a:endParaRPr sz="14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Age Comparison Analysis: using ggplot to show purchase willingness of streaming music</a:t>
            </a:r>
            <a:endParaRPr sz="14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xfrm>
            <a:off x="311700" y="190312"/>
            <a:ext cx="85206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Informative Analysis (R)</a:t>
            </a:r>
            <a:endParaRPr sz="1600" dirty="0"/>
          </a:p>
        </p:txBody>
      </p:sp>
      <p:pic>
        <p:nvPicPr>
          <p:cNvPr id="189" name="Google Shape;1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50" y="2490450"/>
            <a:ext cx="8725100" cy="198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>
            <a:spLocks noGrp="1"/>
          </p:cNvSpPr>
          <p:nvPr>
            <p:ph type="body" idx="1"/>
          </p:nvPr>
        </p:nvSpPr>
        <p:spPr>
          <a:xfrm>
            <a:off x="311700" y="1282263"/>
            <a:ext cx="8520600" cy="6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Customer Demand Analysis: purchase willingness of function preference</a:t>
            </a:r>
            <a:endParaRPr sz="14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Rate Preference Analysis: using ggplot to show the rate range preference </a:t>
            </a:r>
            <a:endParaRPr sz="14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4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5" name="Google Shape;195;p29"/>
          <p:cNvSpPr txBox="1">
            <a:spLocks noGrp="1"/>
          </p:cNvSpPr>
          <p:nvPr>
            <p:ph type="title"/>
          </p:nvPr>
        </p:nvSpPr>
        <p:spPr>
          <a:xfrm>
            <a:off x="311700" y="173605"/>
            <a:ext cx="85206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Informative Analysis (R)</a:t>
            </a:r>
            <a:endParaRPr sz="1600" dirty="0"/>
          </a:p>
        </p:txBody>
      </p:sp>
      <p:pic>
        <p:nvPicPr>
          <p:cNvPr id="196" name="Google Shape;196;p29"/>
          <p:cNvPicPr preferRelativeResize="0"/>
          <p:nvPr/>
        </p:nvPicPr>
        <p:blipFill rotWithShape="1">
          <a:blip r:embed="rId3">
            <a:alphaModFix/>
          </a:blip>
          <a:srcRect t="6051" r="704" b="5476"/>
          <a:stretch/>
        </p:blipFill>
        <p:spPr>
          <a:xfrm>
            <a:off x="183400" y="1988425"/>
            <a:ext cx="8777202" cy="154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9"/>
          <p:cNvPicPr preferRelativeResize="0"/>
          <p:nvPr/>
        </p:nvPicPr>
        <p:blipFill rotWithShape="1">
          <a:blip r:embed="rId4">
            <a:alphaModFix/>
          </a:blip>
          <a:srcRect t="6591" b="4574"/>
          <a:stretch/>
        </p:blipFill>
        <p:spPr>
          <a:xfrm>
            <a:off x="183400" y="3533350"/>
            <a:ext cx="8777200" cy="161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>
            <a:spLocks noGrp="1"/>
          </p:cNvSpPr>
          <p:nvPr>
            <p:ph type="body" idx="1"/>
          </p:nvPr>
        </p:nvSpPr>
        <p:spPr>
          <a:xfrm>
            <a:off x="311700" y="1364475"/>
            <a:ext cx="85206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Decision Tree Classification Analysis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3" name="Google Shape;203;p30"/>
          <p:cNvSpPr txBox="1">
            <a:spLocks noGrp="1"/>
          </p:cNvSpPr>
          <p:nvPr>
            <p:ph type="title"/>
          </p:nvPr>
        </p:nvSpPr>
        <p:spPr>
          <a:xfrm>
            <a:off x="311700" y="183738"/>
            <a:ext cx="85206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Informative Analysis (R)</a:t>
            </a:r>
            <a:endParaRPr sz="1600" dirty="0"/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>
            <a:alphaModFix/>
          </a:blip>
          <a:srcRect t="10632" r="813" b="12093"/>
          <a:stretch/>
        </p:blipFill>
        <p:spPr>
          <a:xfrm>
            <a:off x="152413" y="3407825"/>
            <a:ext cx="8839201" cy="157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388" y="1735675"/>
            <a:ext cx="8767226" cy="1672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2600" y="2452450"/>
            <a:ext cx="4283034" cy="157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t="8892"/>
          <a:stretch/>
        </p:blipFill>
        <p:spPr>
          <a:xfrm>
            <a:off x="130650" y="1493325"/>
            <a:ext cx="4701744" cy="304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1"/>
          <p:cNvSpPr txBox="1"/>
          <p:nvPr/>
        </p:nvSpPr>
        <p:spPr>
          <a:xfrm>
            <a:off x="311700" y="4522050"/>
            <a:ext cx="41163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Merriweather"/>
                <a:ea typeface="Merriweather"/>
                <a:cs typeface="Merriweather"/>
                <a:sym typeface="Merriweather"/>
              </a:rPr>
              <a:t>Age Comparison Analysis</a:t>
            </a:r>
            <a:endParaRPr sz="1200" b="1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Merriweather"/>
                <a:ea typeface="Merriweather"/>
                <a:cs typeface="Merriweather"/>
                <a:sym typeface="Merriweather"/>
              </a:rPr>
              <a:t>Willing to Pay for Streaming Music (Age-oriented)</a:t>
            </a:r>
            <a:endParaRPr sz="1200" b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3" name="Google Shape;213;p31"/>
          <p:cNvSpPr txBox="1">
            <a:spLocks noGrp="1"/>
          </p:cNvSpPr>
          <p:nvPr>
            <p:ph type="title"/>
          </p:nvPr>
        </p:nvSpPr>
        <p:spPr>
          <a:xfrm>
            <a:off x="311700" y="218450"/>
            <a:ext cx="8520600" cy="8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Informative Analysis (R)</a:t>
            </a:r>
            <a:endParaRPr sz="1600"/>
          </a:p>
        </p:txBody>
      </p:sp>
      <p:pic>
        <p:nvPicPr>
          <p:cNvPr id="214" name="Google Shape;214;p31"/>
          <p:cNvPicPr preferRelativeResize="0"/>
          <p:nvPr/>
        </p:nvPicPr>
        <p:blipFill rotWithShape="1">
          <a:blip r:embed="rId4">
            <a:alphaModFix/>
          </a:blip>
          <a:srcRect t="7561"/>
          <a:stretch/>
        </p:blipFill>
        <p:spPr>
          <a:xfrm>
            <a:off x="4880725" y="1445400"/>
            <a:ext cx="4116300" cy="303088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1"/>
          <p:cNvSpPr txBox="1">
            <a:spLocks noGrp="1"/>
          </p:cNvSpPr>
          <p:nvPr>
            <p:ph type="body" idx="2"/>
          </p:nvPr>
        </p:nvSpPr>
        <p:spPr>
          <a:xfrm>
            <a:off x="4834675" y="4522050"/>
            <a:ext cx="42084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Rate Preference Analysis</a:t>
            </a:r>
            <a:endParaRPr sz="1200" b="1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Willing to Pay for Streaming Music (Price-oriented)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00" y="4303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Content</a:t>
            </a:r>
            <a:endParaRPr dirty="0"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311700" y="1658100"/>
            <a:ext cx="3999900" cy="31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Background Overview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Problems Statement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Model Selection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Solution Process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-US" sz="1600" dirty="0" err="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Softwares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Visualizations 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2"/>
          </p:nvPr>
        </p:nvSpPr>
        <p:spPr>
          <a:xfrm>
            <a:off x="4832400" y="1658100"/>
            <a:ext cx="3999900" cy="31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Researches 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Result Interpretations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Situation Comparison 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 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Recommendations 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erriweather"/>
              <a:buChar char="●"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Reference </a:t>
            </a:r>
            <a:endParaRPr sz="16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/>
          <p:nvPr/>
        </p:nvSpPr>
        <p:spPr>
          <a:xfrm>
            <a:off x="1523548" y="4753648"/>
            <a:ext cx="32181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Merriweather"/>
                <a:ea typeface="Merriweather"/>
                <a:cs typeface="Merriweather"/>
                <a:sym typeface="Merriweather"/>
              </a:rPr>
              <a:t>Decision Tree Classification Analysis</a:t>
            </a:r>
            <a:endParaRPr sz="1200" b="1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1" name="Google Shape;221;p32"/>
          <p:cNvSpPr txBox="1">
            <a:spLocks noGrp="1"/>
          </p:cNvSpPr>
          <p:nvPr>
            <p:ph type="title"/>
          </p:nvPr>
        </p:nvSpPr>
        <p:spPr>
          <a:xfrm>
            <a:off x="311700" y="218450"/>
            <a:ext cx="8520600" cy="8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Visualization   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Informative Analysis (R)</a:t>
            </a:r>
            <a:endParaRPr sz="1600">
              <a:solidFill>
                <a:srgbClr val="FFFFFF"/>
              </a:solidFill>
            </a:endParaRPr>
          </a:p>
        </p:txBody>
      </p:sp>
      <p:pic>
        <p:nvPicPr>
          <p:cNvPr id="222" name="Google Shape;222;p32"/>
          <p:cNvPicPr preferRelativeResize="0"/>
          <p:nvPr/>
        </p:nvPicPr>
        <p:blipFill rotWithShape="1">
          <a:blip r:embed="rId3">
            <a:alphaModFix/>
          </a:blip>
          <a:srcRect t="10554" r="20280"/>
          <a:stretch/>
        </p:blipFill>
        <p:spPr>
          <a:xfrm>
            <a:off x="123300" y="1377525"/>
            <a:ext cx="5997401" cy="350975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2"/>
          <p:cNvSpPr txBox="1"/>
          <p:nvPr/>
        </p:nvSpPr>
        <p:spPr>
          <a:xfrm>
            <a:off x="5646656" y="1377525"/>
            <a:ext cx="3431069" cy="37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Merriweather"/>
                <a:ea typeface="Merriweather"/>
                <a:cs typeface="Merriweather"/>
                <a:sym typeface="Merriweather"/>
              </a:rPr>
              <a:t>Y - Music App Preference</a:t>
            </a:r>
            <a:endParaRPr sz="6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Merriweather"/>
                <a:ea typeface="Merriweather"/>
                <a:cs typeface="Merriweather"/>
                <a:sym typeface="Merriweather"/>
              </a:rPr>
              <a:t>X - Potential Variables</a:t>
            </a:r>
            <a:endParaRPr sz="1200"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AutoNum type="romanUcPeriod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Music Quality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AutoNum type="romanUcPeriod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Availability (Singer, Band,  </a:t>
            </a:r>
            <a:r>
              <a:rPr lang="en-US" sz="1200" dirty="0">
                <a:latin typeface="Merriweather"/>
                <a:ea typeface="Merriweather"/>
                <a:cs typeface="Merriweather"/>
                <a:sym typeface="Merriweather"/>
              </a:rPr>
              <a:t>etc.</a:t>
            </a: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）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AutoNum type="romanUcPeriod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Compatibility 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（Like intelligent family system )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AutoNum type="romanUcPeriod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Service Rate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AutoNum type="romanUcPeriod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Music Video Availability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AutoNum type="romanUcPeriod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Reading Lyrics Support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AutoNum type="romanUcPeriod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‘Identify Music’ Support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erriweather"/>
              <a:buAutoNum type="romanUcPeriod"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Internet-connected &amp; similar song recommendation based on the user’s playlist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>
            <a:spLocks noGrp="1"/>
          </p:cNvSpPr>
          <p:nvPr>
            <p:ph type="title"/>
          </p:nvPr>
        </p:nvSpPr>
        <p:spPr>
          <a:xfrm>
            <a:off x="311725" y="437850"/>
            <a:ext cx="3400200" cy="14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 Interpretation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Twitter Sentiment Analysis (R)</a:t>
            </a:r>
            <a:endParaRPr sz="1600" dirty="0"/>
          </a:p>
        </p:txBody>
      </p:sp>
      <p:sp>
        <p:nvSpPr>
          <p:cNvPr id="229" name="Google Shape;229;p33"/>
          <p:cNvSpPr txBox="1">
            <a:spLocks noGrp="1"/>
          </p:cNvSpPr>
          <p:nvPr>
            <p:ph type="body" idx="4294967295"/>
          </p:nvPr>
        </p:nvSpPr>
        <p:spPr>
          <a:xfrm>
            <a:off x="311725" y="2052300"/>
            <a:ext cx="3254400" cy="27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Summary on Apple Music</a:t>
            </a:r>
            <a:endParaRPr sz="1400" b="1" dirty="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Strong social media presence as positive emotions outweighs negative</a:t>
            </a:r>
            <a:endParaRPr sz="1400" dirty="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Ability to build trust  to the customers</a:t>
            </a:r>
            <a:endParaRPr sz="1400" dirty="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Low comment on disgust emotion</a:t>
            </a:r>
            <a:endParaRPr sz="1400" b="1" dirty="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aphicFrame>
        <p:nvGraphicFramePr>
          <p:cNvPr id="230" name="Google Shape;230;p33"/>
          <p:cNvGraphicFramePr/>
          <p:nvPr/>
        </p:nvGraphicFramePr>
        <p:xfrm>
          <a:off x="4306875" y="205922"/>
          <a:ext cx="4321450" cy="4754520"/>
        </p:xfrm>
        <a:graphic>
          <a:graphicData uri="http://schemas.openxmlformats.org/drawingml/2006/table">
            <a:tbl>
              <a:tblPr>
                <a:noFill/>
                <a:tableStyleId>{031CD915-5584-482B-A1D5-D7CC69418E6F}</a:tableStyleId>
              </a:tblPr>
              <a:tblGrid>
                <a:gridCol w="1450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0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8300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Twitter Sentiment Analysis</a:t>
                      </a:r>
                      <a:endParaRPr b="1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Sentiments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Frequency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Comments 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Anger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Anticipation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5"/>
                          </a:solidFill>
                        </a:rPr>
                        <a:t>Disgust </a:t>
                      </a:r>
                      <a:endParaRPr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5"/>
                          </a:solidFill>
                        </a:rPr>
                        <a:t>80 </a:t>
                      </a:r>
                      <a:endParaRPr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5"/>
                          </a:solidFill>
                        </a:rPr>
                        <a:t>Low </a:t>
                      </a:r>
                      <a:endParaRPr>
                        <a:solidFill>
                          <a:schemeClr val="accent5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Fear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Joy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Negative 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245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High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Positive 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370 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Very High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Sadness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Surprise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Trust 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190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High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 txBox="1">
            <a:spLocks noGrp="1"/>
          </p:cNvSpPr>
          <p:nvPr>
            <p:ph type="title"/>
          </p:nvPr>
        </p:nvSpPr>
        <p:spPr>
          <a:xfrm>
            <a:off x="311700" y="178575"/>
            <a:ext cx="8520600" cy="9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Interpretation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Informative Analysis (R)</a:t>
            </a:r>
            <a:endParaRPr sz="1600"/>
          </a:p>
        </p:txBody>
      </p:sp>
      <p:graphicFrame>
        <p:nvGraphicFramePr>
          <p:cNvPr id="236" name="Google Shape;236;p34"/>
          <p:cNvGraphicFramePr/>
          <p:nvPr/>
        </p:nvGraphicFramePr>
        <p:xfrm>
          <a:off x="532850" y="1755625"/>
          <a:ext cx="3438650" cy="2892155"/>
        </p:xfrm>
        <a:graphic>
          <a:graphicData uri="http://schemas.openxmlformats.org/drawingml/2006/table">
            <a:tbl>
              <a:tblPr>
                <a:noFill/>
                <a:tableStyleId>{AB8118F7-9BC2-45B1-B215-9EC3C6DEC29E}</a:tableStyleId>
              </a:tblPr>
              <a:tblGrid>
                <a:gridCol w="872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5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88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Age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Purchase Willingness (%)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8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18 - 24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56.25%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88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25 - 34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48.48%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88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35 - 44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77.78%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88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45 - 54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100.00%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88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55 - 64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0.00%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88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65 - 70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100.00%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37" name="Google Shape;237;p34"/>
          <p:cNvGraphicFramePr/>
          <p:nvPr/>
        </p:nvGraphicFramePr>
        <p:xfrm>
          <a:off x="4561900" y="1891100"/>
          <a:ext cx="4116275" cy="2565040"/>
        </p:xfrm>
        <a:graphic>
          <a:graphicData uri="http://schemas.openxmlformats.org/drawingml/2006/table">
            <a:tbl>
              <a:tblPr>
                <a:noFill/>
                <a:tableStyleId>{AB8118F7-9BC2-45B1-B215-9EC3C6DEC29E}</a:tableStyleId>
              </a:tblPr>
              <a:tblGrid>
                <a:gridCol w="1196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0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7850">
                <a:tc grid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Rate Preference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Rank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Amount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Percentage</a:t>
                      </a:r>
                      <a:endParaRPr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No. 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Free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46.97%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0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No. 2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$1.99-$5.99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30.30%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0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No. 3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$6.99-$10.99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21.21%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0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No. 4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$16.99 and up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1.52%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>
            <a:spLocks noGrp="1"/>
          </p:cNvSpPr>
          <p:nvPr>
            <p:ph type="title"/>
          </p:nvPr>
        </p:nvSpPr>
        <p:spPr>
          <a:xfrm>
            <a:off x="311700" y="231600"/>
            <a:ext cx="8520600" cy="10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Interpretation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Informative Analysis (R)</a:t>
            </a:r>
            <a:endParaRPr sz="1600"/>
          </a:p>
        </p:txBody>
      </p:sp>
      <p:sp>
        <p:nvSpPr>
          <p:cNvPr id="243" name="Google Shape;243;p35"/>
          <p:cNvSpPr txBox="1">
            <a:spLocks noGrp="1"/>
          </p:cNvSpPr>
          <p:nvPr>
            <p:ph type="body" idx="1"/>
          </p:nvPr>
        </p:nvSpPr>
        <p:spPr>
          <a:xfrm>
            <a:off x="311700" y="1346079"/>
            <a:ext cx="8520600" cy="34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Possible marketing strategies for potential customers</a:t>
            </a:r>
            <a:endParaRPr sz="16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AutoNum type="arabicPeriod"/>
            </a:pPr>
            <a:r>
              <a:rPr lang="en" sz="14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Trial/Free Version</a:t>
            </a:r>
            <a:endParaRPr sz="14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Survey result shows higher percentage of customers prefer free version over quality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1397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-US" altLang="zh-CN" sz="14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2.</a:t>
            </a:r>
            <a:r>
              <a:rPr lang="zh-CN" altLang="en-US" sz="14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   </a:t>
            </a:r>
            <a:r>
              <a:rPr lang="en" sz="14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Customer Segmentation </a:t>
            </a:r>
            <a:endParaRPr sz="14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Age groups over 35 </a:t>
            </a:r>
            <a:r>
              <a:rPr lang="en" sz="1400" dirty="0" err="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yrs</a:t>
            </a: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are willing to pay for higher quality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Age groups below 34 </a:t>
            </a:r>
            <a:r>
              <a:rPr lang="en" sz="1400" dirty="0" err="1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yrs</a:t>
            </a: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prefer free version/cheaper price over quality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1397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-US" altLang="zh-CN" sz="14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3.</a:t>
            </a:r>
            <a:r>
              <a:rPr lang="zh-CN" altLang="en-US" sz="14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   </a:t>
            </a:r>
            <a:r>
              <a:rPr lang="en" sz="14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Music Recommendations</a:t>
            </a:r>
            <a:endParaRPr sz="14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Music recommendations from friends and family are more acceptable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>
            <a:spLocks noGrp="1"/>
          </p:cNvSpPr>
          <p:nvPr>
            <p:ph type="body" idx="1"/>
          </p:nvPr>
        </p:nvSpPr>
        <p:spPr>
          <a:xfrm>
            <a:off x="5280149" y="4419000"/>
            <a:ext cx="22629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is pulling away from</a:t>
            </a:r>
            <a:r>
              <a:rPr lang="en" sz="16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6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49" name="Google Shape;24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4600" y="500925"/>
            <a:ext cx="5339400" cy="38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6"/>
          <p:cNvPicPr preferRelativeResize="0"/>
          <p:nvPr/>
        </p:nvPicPr>
        <p:blipFill rotWithShape="1">
          <a:blip r:embed="rId4">
            <a:alphaModFix/>
          </a:blip>
          <a:srcRect t="12990" b="12990"/>
          <a:stretch/>
        </p:blipFill>
        <p:spPr>
          <a:xfrm>
            <a:off x="4012525" y="4470100"/>
            <a:ext cx="1105949" cy="460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4725" y="4470100"/>
            <a:ext cx="1151272" cy="4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6"/>
          <p:cNvSpPr txBox="1">
            <a:spLocks noGrp="1"/>
          </p:cNvSpPr>
          <p:nvPr>
            <p:ph type="title"/>
          </p:nvPr>
        </p:nvSpPr>
        <p:spPr>
          <a:xfrm>
            <a:off x="311725" y="340669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Situation Comparison </a:t>
            </a:r>
            <a:endParaRPr sz="1200" b="1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Apple Music VS Spotify</a:t>
            </a:r>
            <a:endParaRPr dirty="0"/>
          </a:p>
        </p:txBody>
      </p:sp>
      <p:sp>
        <p:nvSpPr>
          <p:cNvPr id="253" name="Google Shape;253;p36"/>
          <p:cNvSpPr txBox="1"/>
          <p:nvPr/>
        </p:nvSpPr>
        <p:spPr>
          <a:xfrm>
            <a:off x="311725" y="2403100"/>
            <a:ext cx="3015600" cy="21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erriweather"/>
              <a:buChar char="●"/>
            </a:pPr>
            <a:r>
              <a:rPr lang="en" dirty="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Identifying main factors contribute to Spotify</a:t>
            </a:r>
            <a:endParaRPr dirty="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erriweather"/>
              <a:buChar char="●"/>
            </a:pPr>
            <a:r>
              <a:rPr lang="en" dirty="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Applying possible marketing strategies learned from Spotify </a:t>
            </a:r>
            <a:endParaRPr dirty="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7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59" name="Google Shape;25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88450"/>
            <a:ext cx="4290824" cy="2875299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311700" y="165825"/>
            <a:ext cx="8520600" cy="8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Situation Comparison </a:t>
            </a:r>
            <a:endParaRPr sz="1200" b="1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</a:rPr>
              <a:t>Apple Music VS Spotify (Twitter Sentiment Analysis)</a:t>
            </a:r>
            <a:endParaRPr sz="1600" dirty="0">
              <a:solidFill>
                <a:srgbClr val="FFFFFF"/>
              </a:solidFill>
            </a:endParaRPr>
          </a:p>
        </p:txBody>
      </p:sp>
      <p:sp>
        <p:nvSpPr>
          <p:cNvPr id="261" name="Google Shape;261;p37"/>
          <p:cNvSpPr txBox="1"/>
          <p:nvPr/>
        </p:nvSpPr>
        <p:spPr>
          <a:xfrm>
            <a:off x="1358882" y="4367165"/>
            <a:ext cx="6487283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Summary 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There is no significant difference between Apple Music &amp; Spotify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62" name="Google Shape;26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0" y="1488450"/>
            <a:ext cx="4089176" cy="287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8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68" name="Google Shape;268;p38"/>
          <p:cNvSpPr txBox="1">
            <a:spLocks noGrp="1"/>
          </p:cNvSpPr>
          <p:nvPr>
            <p:ph type="title"/>
          </p:nvPr>
        </p:nvSpPr>
        <p:spPr>
          <a:xfrm>
            <a:off x="311700" y="155525"/>
            <a:ext cx="8520600" cy="8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Situation Comparison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Apple Music VS Spotify (Informative Analysis)</a:t>
            </a:r>
            <a:endParaRPr sz="1600" dirty="0"/>
          </a:p>
        </p:txBody>
      </p:sp>
      <p:sp>
        <p:nvSpPr>
          <p:cNvPr id="269" name="Google Shape;269;p38"/>
          <p:cNvSpPr txBox="1"/>
          <p:nvPr/>
        </p:nvSpPr>
        <p:spPr>
          <a:xfrm>
            <a:off x="311700" y="1387975"/>
            <a:ext cx="8520600" cy="3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Comparison (1) Trial/Free Version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According to </a:t>
            </a:r>
            <a:r>
              <a:rPr lang="en" dirty="0" err="1">
                <a:latin typeface="Merriweather"/>
                <a:ea typeface="Merriweather"/>
                <a:cs typeface="Merriweather"/>
                <a:sym typeface="Merriweather"/>
              </a:rPr>
              <a:t>musicbusinessworldwide.com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, Free version is a big part of Spotify’s successful business strategy: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b="1" dirty="0">
                <a:solidFill>
                  <a:srgbClr val="4A86E8"/>
                </a:solidFill>
                <a:latin typeface="Merriweather"/>
                <a:ea typeface="Merriweather"/>
                <a:cs typeface="Merriweather"/>
                <a:sym typeface="Merriweather"/>
              </a:rPr>
              <a:t>Revenues from advertising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 on its free tier made up just 9.7% of Spotify’s total revenue pie, generating $123m in a single quarter.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Spotify has </a:t>
            </a:r>
            <a:r>
              <a:rPr lang="en" b="1" dirty="0">
                <a:solidFill>
                  <a:srgbClr val="4A86E8"/>
                </a:solidFill>
                <a:latin typeface="Merriweather"/>
                <a:ea typeface="Merriweather"/>
                <a:cs typeface="Merriweather"/>
                <a:sym typeface="Merriweather"/>
              </a:rPr>
              <a:t>self service</a:t>
            </a: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ad which allows free users to skip certain ad but not all. This allows users to choose ads relevant to them.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b="1" dirty="0">
                <a:solidFill>
                  <a:srgbClr val="4A86E8"/>
                </a:solidFill>
                <a:latin typeface="Merriweather"/>
                <a:ea typeface="Merriweather"/>
                <a:cs typeface="Merriweather"/>
                <a:sym typeface="Merriweather"/>
              </a:rPr>
              <a:t>Free tier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 really works as a funnel for conversion in the premium side.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Reference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Merriweather"/>
                <a:ea typeface="Merriweather"/>
                <a:cs typeface="Merriweather"/>
                <a:sym typeface="Merriweather"/>
              </a:rPr>
              <a:t>Jones, R. (2018, October 31). Spotify: 'Our ads business is a real trigger for growth'. Retrieved August 01, 2019, from https://</a:t>
            </a:r>
            <a:r>
              <a:rPr lang="en" sz="1000" dirty="0" err="1">
                <a:latin typeface="Merriweather"/>
                <a:ea typeface="Merriweather"/>
                <a:cs typeface="Merriweather"/>
                <a:sym typeface="Merriweather"/>
              </a:rPr>
              <a:t>www.musicbusinessworldwide.com</a:t>
            </a:r>
            <a:r>
              <a:rPr lang="en" sz="1000" dirty="0">
                <a:latin typeface="Merriweather"/>
                <a:ea typeface="Merriweather"/>
                <a:cs typeface="Merriweather"/>
                <a:sym typeface="Merriweather"/>
              </a:rPr>
              <a:t>/spotify-our-ads-business-is-a-real-trigger-for-growth-moving-forward/</a:t>
            </a:r>
            <a:endParaRPr sz="10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9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75" name="Google Shape;275;p39"/>
          <p:cNvSpPr txBox="1">
            <a:spLocks noGrp="1"/>
          </p:cNvSpPr>
          <p:nvPr>
            <p:ph type="title"/>
          </p:nvPr>
        </p:nvSpPr>
        <p:spPr>
          <a:xfrm>
            <a:off x="311700" y="230250"/>
            <a:ext cx="8520600" cy="8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Situation Comparison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Apple Music VS Spotify (Informative Analysis)</a:t>
            </a:r>
            <a:endParaRPr sz="1600"/>
          </a:p>
        </p:txBody>
      </p:sp>
      <p:sp>
        <p:nvSpPr>
          <p:cNvPr id="276" name="Google Shape;276;p39"/>
          <p:cNvSpPr txBox="1"/>
          <p:nvPr/>
        </p:nvSpPr>
        <p:spPr>
          <a:xfrm>
            <a:off x="311700" y="1402005"/>
            <a:ext cx="8520600" cy="3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Comparison (2) Customer Segmentation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b="1" dirty="0">
                <a:solidFill>
                  <a:srgbClr val="4A86E8"/>
                </a:solidFill>
                <a:latin typeface="Merriweather"/>
                <a:ea typeface="Merriweather"/>
                <a:cs typeface="Merriweather"/>
                <a:sym typeface="Merriweather"/>
              </a:rPr>
              <a:t>Freemium model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:  Free Spotify access comes with lower sound quality, and advertisements, and requires an internet connection.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b="1" dirty="0">
                <a:solidFill>
                  <a:srgbClr val="4A86E8"/>
                </a:solidFill>
                <a:latin typeface="Merriweather"/>
                <a:ea typeface="Merriweather"/>
                <a:cs typeface="Merriweather"/>
                <a:sym typeface="Merriweather"/>
              </a:rPr>
              <a:t>Premium model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: Listen uninterrupted to high-quality recordings, and download songs to any device on which they have the Spotify app.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This model has helped Spotify claim 36% of the global streaming market.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Reference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Merriweather"/>
                <a:ea typeface="Merriweather"/>
                <a:cs typeface="Merriweather"/>
                <a:sym typeface="Merriweather"/>
              </a:rPr>
              <a:t>Spotify Usage and Revenue Statistics (2019). (2019, May 10). Retrieved August 2, 2019, from https://</a:t>
            </a:r>
            <a:r>
              <a:rPr lang="en" sz="1000" dirty="0" err="1">
                <a:latin typeface="Merriweather"/>
                <a:ea typeface="Merriweather"/>
                <a:cs typeface="Merriweather"/>
                <a:sym typeface="Merriweather"/>
              </a:rPr>
              <a:t>www.businessofapps.com</a:t>
            </a:r>
            <a:r>
              <a:rPr lang="en" sz="1000" dirty="0">
                <a:latin typeface="Merriweather"/>
                <a:ea typeface="Merriweather"/>
                <a:cs typeface="Merriweather"/>
                <a:sym typeface="Merriweather"/>
              </a:rPr>
              <a:t>/data/</a:t>
            </a:r>
            <a:r>
              <a:rPr lang="en" sz="1000" dirty="0" err="1">
                <a:latin typeface="Merriweather"/>
                <a:ea typeface="Merriweather"/>
                <a:cs typeface="Merriweather"/>
                <a:sym typeface="Merriweather"/>
              </a:rPr>
              <a:t>spotify</a:t>
            </a:r>
            <a:r>
              <a:rPr lang="en" sz="1000" dirty="0">
                <a:latin typeface="Merriweather"/>
                <a:ea typeface="Merriweather"/>
                <a:cs typeface="Merriweather"/>
                <a:sym typeface="Merriweather"/>
              </a:rPr>
              <a:t>-statistics/</a:t>
            </a:r>
            <a:endParaRPr sz="10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0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82" name="Google Shape;282;p40"/>
          <p:cNvSpPr txBox="1">
            <a:spLocks noGrp="1"/>
          </p:cNvSpPr>
          <p:nvPr>
            <p:ph type="title"/>
          </p:nvPr>
        </p:nvSpPr>
        <p:spPr>
          <a:xfrm>
            <a:off x="311700" y="230250"/>
            <a:ext cx="8520600" cy="8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Situation Comparison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Apple Music VS Spotify (Informative Analysis)</a:t>
            </a:r>
            <a:endParaRPr sz="1600" dirty="0"/>
          </a:p>
        </p:txBody>
      </p:sp>
      <p:sp>
        <p:nvSpPr>
          <p:cNvPr id="283" name="Google Shape;283;p40"/>
          <p:cNvSpPr txBox="1"/>
          <p:nvPr/>
        </p:nvSpPr>
        <p:spPr>
          <a:xfrm>
            <a:off x="311700" y="1505700"/>
            <a:ext cx="8520600" cy="3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Comparison (3) Music Recommendation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Spotify make great use of </a:t>
            </a:r>
            <a:r>
              <a:rPr lang="en" b="1" dirty="0">
                <a:solidFill>
                  <a:srgbClr val="4A86E8"/>
                </a:solidFill>
                <a:latin typeface="Merriweather"/>
                <a:ea typeface="Merriweather"/>
                <a:cs typeface="Merriweather"/>
                <a:sym typeface="Merriweather"/>
              </a:rPr>
              <a:t>machine learning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 to for its recommendation model.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Spotify uses collaborating filtering models for </a:t>
            </a:r>
            <a:r>
              <a:rPr lang="en" b="1" dirty="0">
                <a:solidFill>
                  <a:srgbClr val="4A86E8"/>
                </a:solidFill>
                <a:latin typeface="Merriweather"/>
                <a:ea typeface="Merriweather"/>
                <a:cs typeface="Merriweather"/>
                <a:sym typeface="Merriweather"/>
              </a:rPr>
              <a:t>analyzing behavior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, NLP models for analyzing text and Audio models to analyze audios for recommendation.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Spotify is also </a:t>
            </a:r>
            <a:r>
              <a:rPr lang="en" b="1" dirty="0">
                <a:solidFill>
                  <a:srgbClr val="4A86E8"/>
                </a:solidFill>
                <a:latin typeface="Merriweather"/>
                <a:ea typeface="Merriweather"/>
                <a:cs typeface="Merriweather"/>
                <a:sym typeface="Merriweather"/>
              </a:rPr>
              <a:t>integrated with Facebook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, which make it easier to share songs/playlists and subscribe to what friends are listening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Merriweather"/>
                <a:ea typeface="Merriweather"/>
                <a:cs typeface="Merriweather"/>
                <a:sym typeface="Merriweather"/>
              </a:rPr>
              <a:t>Reference</a:t>
            </a:r>
            <a:endParaRPr sz="12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Merriweather"/>
                <a:ea typeface="Merriweather"/>
                <a:cs typeface="Merriweather"/>
                <a:sym typeface="Merriweather"/>
              </a:rPr>
              <a:t>Behind Spotify's Magical Recommendation Algorithm. (2019, March 02). Retrieved August 02, 2019, from https://</a:t>
            </a:r>
            <a:r>
              <a:rPr lang="en" sz="1000" dirty="0" err="1">
                <a:latin typeface="Merriweather"/>
                <a:ea typeface="Merriweather"/>
                <a:cs typeface="Merriweather"/>
                <a:sym typeface="Merriweather"/>
              </a:rPr>
              <a:t>nextbigwhat.com</a:t>
            </a:r>
            <a:r>
              <a:rPr lang="en" sz="1000" dirty="0">
                <a:latin typeface="Merriweather"/>
                <a:ea typeface="Merriweather"/>
                <a:cs typeface="Merriweather"/>
                <a:sym typeface="Merriweather"/>
              </a:rPr>
              <a:t>/</a:t>
            </a:r>
            <a:r>
              <a:rPr lang="en" sz="1000" dirty="0" err="1">
                <a:latin typeface="Merriweather"/>
                <a:ea typeface="Merriweather"/>
                <a:cs typeface="Merriweather"/>
                <a:sym typeface="Merriweather"/>
              </a:rPr>
              <a:t>spotify</a:t>
            </a:r>
            <a:r>
              <a:rPr lang="en" sz="1000" dirty="0">
                <a:latin typeface="Merriweather"/>
                <a:ea typeface="Merriweather"/>
                <a:cs typeface="Merriweather"/>
                <a:sym typeface="Merriweather"/>
              </a:rPr>
              <a:t>-recommendation-algorithm/</a:t>
            </a:r>
            <a:endParaRPr sz="10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8C454-BAB9-F242-B2DB-526372BC5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61" y="182517"/>
            <a:ext cx="8520600" cy="623700"/>
          </a:xfrm>
        </p:spPr>
        <p:txBody>
          <a:bodyPr/>
          <a:lstStyle/>
          <a:p>
            <a:pPr lvl="0">
              <a:lnSpc>
                <a:spcPct val="115000"/>
              </a:lnSpc>
            </a:pPr>
            <a:r>
              <a:rPr lang="en-US" dirty="0"/>
              <a:t>Situation Comparison </a:t>
            </a:r>
            <a:br>
              <a:rPr lang="en-US" dirty="0"/>
            </a:br>
            <a:r>
              <a:rPr lang="en-US" sz="1600" dirty="0"/>
              <a:t>Apple Music VS Spotify (Informative Analysis)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62D209-BE5F-3F41-805C-A0992D95877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568042" y="1957806"/>
            <a:ext cx="3264257" cy="2500006"/>
          </a:xfrm>
        </p:spPr>
        <p:txBody>
          <a:bodyPr/>
          <a:lstStyle/>
          <a:p>
            <a:pPr marL="146050" indent="0">
              <a:lnSpc>
                <a:spcPct val="150000"/>
              </a:lnSpc>
              <a:buNone/>
            </a:pPr>
            <a:r>
              <a:rPr lang="en-US" altLang="zh-CN" sz="1400" b="1" dirty="0">
                <a:solidFill>
                  <a:srgbClr val="000000"/>
                </a:solidFill>
                <a:latin typeface="Merriweather"/>
                <a:sym typeface="Arial"/>
              </a:rPr>
              <a:t>Spotify</a:t>
            </a:r>
            <a:r>
              <a:rPr lang="zh-CN" altLang="en-US" sz="1400" b="1" dirty="0">
                <a:solidFill>
                  <a:srgbClr val="000000"/>
                </a:solidFill>
                <a:latin typeface="Merriweather"/>
                <a:sym typeface="Arial"/>
              </a:rPr>
              <a:t>  </a:t>
            </a:r>
            <a:r>
              <a:rPr lang="en-US" altLang="zh-CN" sz="1400" b="1" dirty="0">
                <a:solidFill>
                  <a:srgbClr val="000000"/>
                </a:solidFill>
                <a:latin typeface="Merriweather"/>
                <a:sym typeface="Arial"/>
              </a:rPr>
              <a:t>Performance</a:t>
            </a:r>
            <a:r>
              <a:rPr lang="zh-CN" altLang="en-US" sz="1400" b="1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b="1" dirty="0">
                <a:solidFill>
                  <a:srgbClr val="000000"/>
                </a:solidFill>
                <a:latin typeface="Merriweather"/>
                <a:sym typeface="Arial"/>
              </a:rPr>
              <a:t>in</a:t>
            </a:r>
            <a:r>
              <a:rPr lang="zh-CN" altLang="en-US" sz="1400" b="1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b="1" dirty="0">
                <a:solidFill>
                  <a:srgbClr val="000000"/>
                </a:solidFill>
                <a:latin typeface="Merriweather"/>
                <a:sym typeface="Arial"/>
              </a:rPr>
              <a:t>2019</a:t>
            </a:r>
          </a:p>
          <a:p>
            <a:pPr marL="146050" indent="0">
              <a:lnSpc>
                <a:spcPct val="150000"/>
              </a:lnSpc>
              <a:buNone/>
            </a:pPr>
            <a:endParaRPr lang="en-US" altLang="zh-CN" sz="1400" dirty="0">
              <a:solidFill>
                <a:srgbClr val="000000"/>
              </a:solidFill>
              <a:latin typeface="Merriweather"/>
              <a:sym typeface="Arial"/>
            </a:endParaRPr>
          </a:p>
          <a:p>
            <a:pPr marL="146050" indent="0">
              <a:lnSpc>
                <a:spcPct val="150000"/>
              </a:lnSpc>
              <a:buNone/>
            </a:pP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Important</a:t>
            </a:r>
            <a:r>
              <a:rPr lang="zh-CN" altLang="en-US" sz="1400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Percentage</a:t>
            </a:r>
            <a:r>
              <a:rPr lang="zh-CN" altLang="en-US" sz="1400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Changed: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Total</a:t>
            </a:r>
            <a:r>
              <a:rPr lang="zh-CN" altLang="en-US" sz="1400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monthly</a:t>
            </a:r>
            <a:r>
              <a:rPr lang="zh-CN" altLang="en-US" sz="1400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active</a:t>
            </a:r>
            <a:r>
              <a:rPr lang="zh-CN" altLang="en-US" sz="1400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users</a:t>
            </a:r>
            <a:r>
              <a:rPr lang="zh-CN" altLang="en-US" sz="1400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increased</a:t>
            </a:r>
            <a:r>
              <a:rPr lang="zh-CN" altLang="en-US" sz="1400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by</a:t>
            </a:r>
            <a:r>
              <a:rPr lang="zh-CN" altLang="en-US" sz="1400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26%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Premium</a:t>
            </a:r>
            <a:r>
              <a:rPr lang="zh-CN" altLang="en-US" sz="1400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subscribers</a:t>
            </a:r>
            <a:r>
              <a:rPr lang="zh-CN" altLang="en-US" sz="1400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increased</a:t>
            </a:r>
            <a:r>
              <a:rPr lang="zh-CN" altLang="en-US" sz="1400" dirty="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by</a:t>
            </a:r>
            <a:r>
              <a:rPr lang="zh-CN" altLang="en-US" sz="1400">
                <a:solidFill>
                  <a:srgbClr val="000000"/>
                </a:solidFill>
                <a:latin typeface="Merriweather"/>
                <a:sym typeface="Arial"/>
              </a:rPr>
              <a:t> </a:t>
            </a:r>
            <a:r>
              <a:rPr lang="en-US" altLang="zh-CN" sz="1400">
                <a:solidFill>
                  <a:srgbClr val="000000"/>
                </a:solidFill>
                <a:latin typeface="Merriweather"/>
                <a:sym typeface="Arial"/>
              </a:rPr>
              <a:t>32</a:t>
            </a:r>
            <a:r>
              <a:rPr lang="en-US" altLang="zh-CN" sz="1400" dirty="0">
                <a:solidFill>
                  <a:srgbClr val="000000"/>
                </a:solidFill>
                <a:latin typeface="Merriweather"/>
                <a:sym typeface="Arial"/>
              </a:rPr>
              <a:t>%</a:t>
            </a:r>
          </a:p>
          <a:p>
            <a:pPr marL="146050" indent="0">
              <a:buNone/>
            </a:pPr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01EF2C-BBB2-1549-B471-E01950C40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61" y="1816055"/>
            <a:ext cx="5089785" cy="264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148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903450" y="381625"/>
            <a:ext cx="73371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Apple Music Overview</a:t>
            </a:r>
            <a:endParaRPr sz="3000"/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4294967295"/>
          </p:nvPr>
        </p:nvSpPr>
        <p:spPr>
          <a:xfrm>
            <a:off x="1033050" y="1279800"/>
            <a:ext cx="3405300" cy="38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Background   </a:t>
            </a:r>
            <a:endParaRPr sz="12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erriweather"/>
              <a:buChar char="●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 music and video streaming service 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erriweather"/>
              <a:buChar char="●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Developed by Apple Inc.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Pricing Model</a:t>
            </a:r>
            <a:endParaRPr sz="12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erriweather"/>
              <a:buChar char="●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Single License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erriweather"/>
              <a:buChar char="○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US$9.99 per month 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erriweather"/>
              <a:buChar char="○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US$99.00 per year 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erriweather"/>
              <a:buChar char="●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Family License: US$14.99 per month 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erriweather"/>
              <a:buChar char="●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Student License: US$4.99 per month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Competitors</a:t>
            </a:r>
            <a:endParaRPr sz="12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erriweather"/>
              <a:buChar char="●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Spotify 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erriweather"/>
              <a:buChar char="●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Amazon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erriweather"/>
              <a:buChar char="●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Google Play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3575" y="1367250"/>
            <a:ext cx="1966515" cy="363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 txBox="1">
            <a:spLocks noGrp="1"/>
          </p:cNvSpPr>
          <p:nvPr>
            <p:ph type="title"/>
          </p:nvPr>
        </p:nvSpPr>
        <p:spPr>
          <a:xfrm>
            <a:off x="311700" y="385192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r>
              <a:rPr lang="en" dirty="0">
                <a:solidFill>
                  <a:srgbClr val="FF0000"/>
                </a:solidFill>
              </a:rPr>
              <a:t> </a:t>
            </a:r>
            <a:endParaRPr dirty="0"/>
          </a:p>
        </p:txBody>
      </p:sp>
      <p:sp>
        <p:nvSpPr>
          <p:cNvPr id="289" name="Google Shape;289;p41"/>
          <p:cNvSpPr txBox="1">
            <a:spLocks noGrp="1"/>
          </p:cNvSpPr>
          <p:nvPr>
            <p:ph type="body" idx="1"/>
          </p:nvPr>
        </p:nvSpPr>
        <p:spPr>
          <a:xfrm>
            <a:off x="311700" y="1251954"/>
            <a:ext cx="4561242" cy="37830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Twitter Sentiment Analysis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Situation comparison does not agree with market research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Informative Analysis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Situation comparison agrees with market research</a:t>
            </a: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-US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Short-term Success Criteria</a:t>
            </a:r>
            <a:r>
              <a:rPr lang="en-US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</a:p>
          <a:p>
            <a:pPr lvl="0" indent="-317500">
              <a:lnSpc>
                <a:spcPct val="100000"/>
              </a:lnSpc>
              <a:spcBef>
                <a:spcPts val="1600"/>
              </a:spcBef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-US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Successfully identified  three main factors for potential customers increase</a:t>
            </a:r>
            <a:r>
              <a:rPr lang="en-US" altLang="zh-C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altLang="zh-CN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Long-term</a:t>
            </a:r>
            <a:r>
              <a:rPr lang="zh-CN" altLang="en-US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Success</a:t>
            </a:r>
            <a:r>
              <a:rPr lang="zh-CN" altLang="en-US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Criteria</a:t>
            </a:r>
            <a:r>
              <a:rPr lang="zh-CN" altLang="en-US" sz="12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lang="en" sz="11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>
              <a:spcBef>
                <a:spcPts val="1600"/>
              </a:spcBef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-US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Successfully </a:t>
            </a:r>
            <a:r>
              <a:rPr lang="en-US" altLang="zh-C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reach</a:t>
            </a:r>
            <a:r>
              <a:rPr lang="zh-CN" altLang="en-US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15%</a:t>
            </a:r>
            <a:r>
              <a:rPr lang="zh-CN" altLang="en-US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growth</a:t>
            </a:r>
            <a:r>
              <a:rPr lang="zh-CN" altLang="en-US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of</a:t>
            </a:r>
            <a:r>
              <a:rPr lang="zh-CN" altLang="en-US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market</a:t>
            </a:r>
            <a:r>
              <a:rPr lang="zh-CN" altLang="en-US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altLang="zh-CN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share.</a:t>
            </a:r>
            <a:r>
              <a:rPr lang="zh-CN" altLang="en-US" sz="12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lang="en-US" altLang="zh-CN"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2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90" name="Google Shape;29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2942" y="1579859"/>
            <a:ext cx="3959358" cy="29111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2"/>
          <p:cNvSpPr txBox="1">
            <a:spLocks noGrp="1"/>
          </p:cNvSpPr>
          <p:nvPr>
            <p:ph type="title"/>
          </p:nvPr>
        </p:nvSpPr>
        <p:spPr>
          <a:xfrm>
            <a:off x="311700" y="4221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</a:t>
            </a:r>
            <a:r>
              <a:rPr lang="en">
                <a:solidFill>
                  <a:srgbClr val="FF0000"/>
                </a:solidFill>
              </a:rPr>
              <a:t> </a:t>
            </a:r>
            <a:endParaRPr/>
          </a:p>
        </p:txBody>
      </p:sp>
      <p:sp>
        <p:nvSpPr>
          <p:cNvPr id="296" name="Google Shape;296;p42"/>
          <p:cNvSpPr txBox="1">
            <a:spLocks noGrp="1"/>
          </p:cNvSpPr>
          <p:nvPr>
            <p:ph type="body" idx="2"/>
          </p:nvPr>
        </p:nvSpPr>
        <p:spPr>
          <a:xfrm>
            <a:off x="4626600" y="1308875"/>
            <a:ext cx="4205700" cy="35742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Apple Music’s </a:t>
            </a:r>
            <a:endParaRPr sz="14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Possible Developing Strategies</a:t>
            </a:r>
            <a:endParaRPr sz="14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Exploring revenues by employing ads on trial/free versions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Acquiring market share by proper marketing segmentation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Improving recommendation system by integrating big data &amp; Machine Learning 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97" name="Google Shape;297;p42"/>
          <p:cNvPicPr preferRelativeResize="0"/>
          <p:nvPr/>
        </p:nvPicPr>
        <p:blipFill rotWithShape="1">
          <a:blip r:embed="rId3">
            <a:alphaModFix/>
          </a:blip>
          <a:srcRect l="2846"/>
          <a:stretch/>
        </p:blipFill>
        <p:spPr>
          <a:xfrm>
            <a:off x="224452" y="1775575"/>
            <a:ext cx="4292949" cy="294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"/>
          <p:cNvSpPr txBox="1">
            <a:spLocks noGrp="1"/>
          </p:cNvSpPr>
          <p:nvPr>
            <p:ph type="title"/>
          </p:nvPr>
        </p:nvSpPr>
        <p:spPr>
          <a:xfrm>
            <a:off x="311700" y="381600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303" name="Google Shape;303;p43"/>
          <p:cNvSpPr txBox="1">
            <a:spLocks noGrp="1"/>
          </p:cNvSpPr>
          <p:nvPr>
            <p:ph type="body" idx="1"/>
          </p:nvPr>
        </p:nvSpPr>
        <p:spPr>
          <a:xfrm>
            <a:off x="311700" y="1336800"/>
            <a:ext cx="8520600" cy="3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Behind Spotify's Magical Recommendation Algorithm. (2019, March 02). Retrieved August 02, 2019, from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3"/>
              </a:rPr>
              <a:t> </a:t>
            </a:r>
            <a:r>
              <a:rPr lang="en" sz="1200" u="sng">
                <a:solidFill>
                  <a:schemeClr val="hlink"/>
                </a:solidFill>
                <a:latin typeface="Merriweather"/>
                <a:ea typeface="Merriweather"/>
                <a:cs typeface="Merriweather"/>
                <a:sym typeface="Merriweather"/>
                <a:hlinkClick r:id="rId3"/>
              </a:rPr>
              <a:t>https://nextbigwhat.com/spotify-recommendation-algorithm/</a:t>
            </a:r>
            <a:endParaRPr sz="1200" u="sng">
              <a:solidFill>
                <a:schemeClr val="hlink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2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Carman, A., February 6th, 2019. What Spotify needs in order to become a great podcast app. Retrieved from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4"/>
              </a:rPr>
              <a:t> </a:t>
            </a:r>
            <a:r>
              <a:rPr lang="en" sz="1200">
                <a:solidFill>
                  <a:srgbClr val="118EFF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4"/>
              </a:rPr>
              <a:t>https://www.theverge.com/2019/2/6/18213743/spotify-gimlet-media-anchor-podcast-app</a:t>
            </a:r>
            <a:endParaRPr sz="1200">
              <a:solidFill>
                <a:srgbClr val="118E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2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Cuofano, G. November 6th, 2018. How Does Spotify Make Money? Spotify Business Model In A Nutshell. Retrieved from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5"/>
              </a:rPr>
              <a:t> </a:t>
            </a:r>
            <a:r>
              <a:rPr lang="en" sz="1200">
                <a:solidFill>
                  <a:srgbClr val="118EFF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5"/>
              </a:rPr>
              <a:t>https://fourweekmba.com/spotify-business-model/#Spotify_key_metrics</a:t>
            </a:r>
            <a:endParaRPr sz="1200">
              <a:solidFill>
                <a:srgbClr val="118E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2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Iqbal, M. May 10th, 2019. Spotify Usage and Revenue Statistics (2019). Retrieved from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6"/>
              </a:rPr>
              <a:t> </a:t>
            </a:r>
            <a:r>
              <a:rPr lang="en" sz="1200">
                <a:solidFill>
                  <a:srgbClr val="118EFF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6"/>
              </a:rPr>
              <a:t>https://www.businessofapps.com/data/spotify-statistics/#3</a:t>
            </a:r>
            <a:endParaRPr sz="1200">
              <a:solidFill>
                <a:srgbClr val="118E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2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Jones, R. (2018, October 31). Spotify: 'Our ads business is a real trigger for growth'. Retrieved August 01, 2019, from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7"/>
              </a:rPr>
              <a:t> </a:t>
            </a:r>
            <a:r>
              <a:rPr lang="en" sz="1200" u="sng">
                <a:solidFill>
                  <a:schemeClr val="hlink"/>
                </a:solidFill>
                <a:latin typeface="Merriweather"/>
                <a:ea typeface="Merriweather"/>
                <a:cs typeface="Merriweather"/>
                <a:sym typeface="Merriweather"/>
                <a:hlinkClick r:id="rId7"/>
              </a:rPr>
              <a:t>https://www.musicbusinessworldwide.com/spotify-our-ads-business-is-a-real-trigger-for-growth-moving-forward</a:t>
            </a:r>
            <a:endParaRPr sz="1200" u="sng">
              <a:solidFill>
                <a:schemeClr val="hlink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2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Music Business Worldwide. (June 27, 2019). Number of Apple Music subscribers worldwide from October 2015 to June 2019 (in millions) [Chart]. In Statista. Retrieved July 26, 2019, from </a:t>
            </a:r>
            <a:r>
              <a:rPr lang="en" sz="1200" u="sng">
                <a:solidFill>
                  <a:schemeClr val="hlink"/>
                </a:solidFill>
                <a:latin typeface="Merriweather"/>
                <a:ea typeface="Merriweather"/>
                <a:cs typeface="Merriweather"/>
                <a:sym typeface="Merriweather"/>
                <a:hlinkClick r:id="rId8"/>
              </a:rPr>
              <a:t>https://www.statista.com/statistics/604959/number-of-apple-music-subscribers/</a:t>
            </a:r>
            <a:endParaRPr sz="12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4"/>
          <p:cNvSpPr txBox="1">
            <a:spLocks noGrp="1"/>
          </p:cNvSpPr>
          <p:nvPr>
            <p:ph type="title"/>
          </p:nvPr>
        </p:nvSpPr>
        <p:spPr>
          <a:xfrm>
            <a:off x="311700" y="378000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309" name="Google Shape;309;p44"/>
          <p:cNvSpPr txBox="1"/>
          <p:nvPr/>
        </p:nvSpPr>
        <p:spPr>
          <a:xfrm>
            <a:off x="311700" y="1295925"/>
            <a:ext cx="8520600" cy="37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Merriweather"/>
                <a:ea typeface="Merriweather"/>
                <a:cs typeface="Merriweather"/>
                <a:sym typeface="Merriweather"/>
              </a:rPr>
              <a:t>SAVVIDES, L. and ORELLANA, V., June 11th, 2019. Spotify vs. Apple Music: Which music streaming service to choose? Retrieved from</a:t>
            </a:r>
            <a:r>
              <a:rPr lang="en" sz="1100" dirty="0"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3"/>
              </a:rPr>
              <a:t> </a:t>
            </a:r>
            <a:r>
              <a:rPr lang="en" sz="1100" dirty="0">
                <a:solidFill>
                  <a:srgbClr val="118EFF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3"/>
              </a:rPr>
              <a:t>https://www.cnet.com/news/apple-music-vs-spotify-comprison-best-music-streaming-service/</a:t>
            </a:r>
            <a:endParaRPr sz="11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Merriweather"/>
                <a:ea typeface="Merriweather"/>
                <a:cs typeface="Merriweather"/>
                <a:sym typeface="Merriweather"/>
              </a:rPr>
              <a:t>Spotify Usage and Revenue Statistics (2019). (2019, May 10). Retrieved August 2, 2019, from</a:t>
            </a:r>
            <a:r>
              <a:rPr lang="en" sz="1100" dirty="0"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4"/>
              </a:rPr>
              <a:t> </a:t>
            </a:r>
            <a:r>
              <a:rPr lang="en" sz="1100" u="sng" dirty="0">
                <a:solidFill>
                  <a:schemeClr val="hlink"/>
                </a:solidFill>
                <a:latin typeface="Merriweather"/>
                <a:ea typeface="Merriweather"/>
                <a:cs typeface="Merriweather"/>
                <a:sym typeface="Merriweather"/>
                <a:hlinkClick r:id="rId4"/>
              </a:rPr>
              <a:t>https://www.businessofapps.com/data/spotify-statistics/</a:t>
            </a:r>
            <a:endParaRPr sz="1100" u="sng" dirty="0">
              <a:solidFill>
                <a:schemeClr val="hlink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1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Merriweather"/>
                <a:ea typeface="Merriweather"/>
                <a:cs typeface="Merriweather"/>
                <a:sym typeface="Merriweather"/>
              </a:rPr>
              <a:t>Statista. (April 23, 2019). Which of these providers have you bought music downloads or streaming services from in the past 12 months? [Chart]. In Statista. Retrieved July 26, 2019, from</a:t>
            </a:r>
            <a:r>
              <a:rPr lang="en" sz="1100" dirty="0"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5"/>
              </a:rPr>
              <a:t> </a:t>
            </a:r>
            <a:r>
              <a:rPr lang="en" sz="1100" u="sng" dirty="0">
                <a:solidFill>
                  <a:schemeClr val="hlink"/>
                </a:solidFill>
                <a:latin typeface="Merriweather"/>
                <a:ea typeface="Merriweather"/>
                <a:cs typeface="Merriweather"/>
                <a:sym typeface="Merriweather"/>
                <a:hlinkClick r:id="rId5"/>
              </a:rPr>
              <a:t>https://www.statista.com/forecasts/997101/digital-music-purchases-by-brand-in-the-us</a:t>
            </a:r>
            <a:endParaRPr sz="1100" u="sng" dirty="0">
              <a:solidFill>
                <a:schemeClr val="hlink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1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Merriweather"/>
                <a:ea typeface="Merriweather"/>
                <a:cs typeface="Merriweather"/>
                <a:sym typeface="Merriweather"/>
              </a:rPr>
              <a:t>T.P et XIOMARA.B., June 20th, 2019. Best music streaming service of 2019: Spotify, Pandora, Apple Music, Amazon and Google Play compared. </a:t>
            </a:r>
            <a:r>
              <a:rPr lang="en-US" sz="1100" dirty="0">
                <a:latin typeface="Merriweather"/>
                <a:ea typeface="Merriweather"/>
                <a:cs typeface="Merriweather"/>
                <a:sym typeface="Merriweather"/>
              </a:rPr>
              <a:t>Retrieved</a:t>
            </a:r>
            <a:r>
              <a:rPr lang="en" sz="1100" dirty="0">
                <a:latin typeface="Merriweather"/>
                <a:ea typeface="Merriweather"/>
                <a:cs typeface="Merriweather"/>
                <a:sym typeface="Merriweather"/>
              </a:rPr>
              <a:t> from</a:t>
            </a:r>
            <a:r>
              <a:rPr lang="en" sz="1100" dirty="0"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6"/>
              </a:rPr>
              <a:t> </a:t>
            </a:r>
            <a:r>
              <a:rPr lang="en" sz="1100" u="sng" dirty="0">
                <a:solidFill>
                  <a:schemeClr val="hlink"/>
                </a:solidFill>
                <a:latin typeface="Merriweather"/>
                <a:ea typeface="Merriweather"/>
                <a:cs typeface="Merriweather"/>
                <a:sym typeface="Merriweather"/>
                <a:hlinkClick r:id="rId6"/>
              </a:rPr>
              <a:t>https://www.cnet.com/how-to/best-music-streaming-service-of-2019/</a:t>
            </a:r>
            <a:endParaRPr lang="en" sz="1100" u="sng" dirty="0">
              <a:solidFill>
                <a:schemeClr val="hlink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ym typeface="Merriweather"/>
            </a:endParaRPr>
          </a:p>
          <a:p>
            <a:r>
              <a:rPr lang="en-US" altLang="zh-CN" sz="1100" dirty="0" err="1">
                <a:sym typeface="Merriweather"/>
              </a:rPr>
              <a:t>V</a:t>
            </a:r>
            <a:r>
              <a:rPr lang="en-US" sz="1100" dirty="0" err="1">
                <a:sym typeface="Merriweather"/>
              </a:rPr>
              <a:t>enturebeat</a:t>
            </a:r>
            <a:r>
              <a:rPr lang="en-US" altLang="zh-CN" sz="1100" dirty="0" err="1">
                <a:sym typeface="Merriweather"/>
              </a:rPr>
              <a:t>.com</a:t>
            </a:r>
            <a:r>
              <a:rPr lang="en-US" altLang="zh-CN" sz="1100" dirty="0">
                <a:sym typeface="Merriweather"/>
              </a:rPr>
              <a:t>,</a:t>
            </a:r>
            <a:r>
              <a:rPr lang="zh-CN" altLang="en-US" sz="1100" dirty="0">
                <a:sym typeface="Merriweather"/>
              </a:rPr>
              <a:t> </a:t>
            </a:r>
            <a:r>
              <a:rPr lang="en-US" altLang="zh-CN" sz="1100" dirty="0" err="1">
                <a:sym typeface="Merriweather"/>
              </a:rPr>
              <a:t>Aprial</a:t>
            </a:r>
            <a:r>
              <a:rPr lang="zh-CN" altLang="en-US" sz="1100" dirty="0">
                <a:sym typeface="Merriweather"/>
              </a:rPr>
              <a:t> </a:t>
            </a:r>
            <a:r>
              <a:rPr lang="en-US" altLang="zh-CN" sz="1100" dirty="0">
                <a:sym typeface="Merriweather"/>
              </a:rPr>
              <a:t>29</a:t>
            </a:r>
            <a:r>
              <a:rPr lang="en-US" altLang="zh-CN" sz="1100" baseline="30000" dirty="0">
                <a:sym typeface="Merriweather"/>
              </a:rPr>
              <a:t>th</a:t>
            </a:r>
            <a:r>
              <a:rPr lang="en-US" altLang="zh-CN" sz="1100" dirty="0">
                <a:sym typeface="Merriweather"/>
              </a:rPr>
              <a:t>,</a:t>
            </a:r>
            <a:r>
              <a:rPr lang="zh-CN" altLang="en-US" sz="1100" dirty="0">
                <a:sym typeface="Merriweather"/>
              </a:rPr>
              <a:t> </a:t>
            </a:r>
            <a:r>
              <a:rPr lang="en-US" altLang="zh-CN" sz="1100" dirty="0">
                <a:sym typeface="Merriweather"/>
              </a:rPr>
              <a:t>2019.</a:t>
            </a:r>
            <a:r>
              <a:rPr lang="zh-CN" altLang="en-US" sz="1100" dirty="0">
                <a:sym typeface="Merriweather"/>
              </a:rPr>
              <a:t> </a:t>
            </a:r>
            <a:r>
              <a:rPr lang="en-US" sz="1100" dirty="0"/>
              <a:t>Spotify passes 100 million premium users as revenue climbs 33% YoY</a:t>
            </a:r>
            <a:r>
              <a:rPr lang="en-US" altLang="zh-CN" sz="1100" dirty="0"/>
              <a:t>.</a:t>
            </a:r>
            <a:r>
              <a:rPr lang="zh-CN" altLang="en-US" sz="1100" dirty="0"/>
              <a:t> </a:t>
            </a:r>
            <a:r>
              <a:rPr lang="en-US" altLang="zh-CN" sz="1100" dirty="0" err="1"/>
              <a:t>Retirved</a:t>
            </a:r>
            <a:r>
              <a:rPr lang="zh-CN" altLang="en-US" sz="1100" dirty="0"/>
              <a:t> </a:t>
            </a:r>
            <a:r>
              <a:rPr lang="en-US" altLang="zh-CN" sz="1100" dirty="0"/>
              <a:t>from</a:t>
            </a:r>
            <a:r>
              <a:rPr lang="zh-CN" altLang="en-US" sz="1100" dirty="0"/>
              <a:t> </a:t>
            </a:r>
            <a:r>
              <a:rPr lang="en-US" sz="1100" dirty="0">
                <a:hlinkClick r:id="rId7"/>
              </a:rPr>
              <a:t>https://venturebeat.com/2019/04/29/spotify-passes-100-million-premium-users-as-revenue-climbs-33-yoy/</a:t>
            </a:r>
            <a:endParaRPr sz="1100" dirty="0"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1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Merriweather"/>
                <a:ea typeface="Merriweather"/>
                <a:cs typeface="Merriweather"/>
                <a:sym typeface="Merriweather"/>
              </a:rPr>
              <a:t>Wang, A., February 6th, 2019. Spotify Turns a Profit for the First Time — and Reveals Its Bigger Ambitions. Retrieved from</a:t>
            </a:r>
            <a:r>
              <a:rPr lang="en" sz="1100" dirty="0"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8"/>
              </a:rPr>
              <a:t> </a:t>
            </a:r>
            <a:r>
              <a:rPr lang="en" sz="1100" dirty="0">
                <a:solidFill>
                  <a:srgbClr val="118EFF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8"/>
              </a:rPr>
              <a:t>https://www.rollingstone.com/music/music-news/spotify-fourth-quarter-profit-790725/</a:t>
            </a:r>
            <a:endParaRPr sz="1100" dirty="0">
              <a:solidFill>
                <a:srgbClr val="118E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1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Merriweather"/>
                <a:ea typeface="Merriweather"/>
                <a:cs typeface="Merriweather"/>
                <a:sym typeface="Merriweather"/>
              </a:rPr>
              <a:t>Warren, T., February 6th, 2019. Spotify gets serious about podcasts with two acquisitions. Retrieved from</a:t>
            </a:r>
            <a:r>
              <a:rPr lang="en" sz="1100" dirty="0"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9"/>
              </a:rPr>
              <a:t> </a:t>
            </a:r>
            <a:r>
              <a:rPr lang="en" sz="1100" dirty="0">
                <a:solidFill>
                  <a:srgbClr val="118EFF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9"/>
              </a:rPr>
              <a:t>https://www.theverge.com/2019/2/6/18213462/spotify-podcasts-gimlet-anchor-acquisition</a:t>
            </a:r>
            <a:endParaRPr sz="11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/>
        </p:nvSpPr>
        <p:spPr>
          <a:xfrm>
            <a:off x="1146750" y="1284675"/>
            <a:ext cx="6850500" cy="20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latin typeface="Merriweather"/>
                <a:ea typeface="Merriweather"/>
                <a:cs typeface="Merriweather"/>
                <a:sym typeface="Merriweather"/>
              </a:rPr>
              <a:t>Thank You!</a:t>
            </a:r>
            <a:endParaRPr sz="4000" b="1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latin typeface="Merriweather"/>
                <a:ea typeface="Merriweather"/>
                <a:cs typeface="Merriweather"/>
                <a:sym typeface="Merriweather"/>
              </a:rPr>
              <a:t>Any Questions? </a:t>
            </a:r>
            <a:endParaRPr sz="4000" b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15" name="Google Shape;315;p45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Thanks for your listening!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00" y="387516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Subscriber Trend of Apple Music</a:t>
            </a:r>
            <a:endParaRPr dirty="0"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290975"/>
            <a:ext cx="4998755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5397850" y="4184850"/>
            <a:ext cx="36483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Reference: In Statista. Retrieved July 26, 2019, from https://www.statista.com/statistics/604959/number-of-apple-music-subscribers/</a:t>
            </a:r>
            <a:endParaRPr sz="1200">
              <a:solidFill>
                <a:srgbClr val="66666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4">
            <a:alphaModFix/>
          </a:blip>
          <a:srcRect l="8948" t="21920" r="8269" b="21393"/>
          <a:stretch/>
        </p:blipFill>
        <p:spPr>
          <a:xfrm>
            <a:off x="5397850" y="1831738"/>
            <a:ext cx="3648300" cy="1871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11700" y="314528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Music Streaming Service </a:t>
            </a:r>
            <a:endParaRPr dirty="0"/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l="1774" r="6262"/>
          <a:stretch/>
        </p:blipFill>
        <p:spPr>
          <a:xfrm>
            <a:off x="1136613" y="1315475"/>
            <a:ext cx="6870815" cy="30083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1188775" y="4323775"/>
            <a:ext cx="6870900" cy="3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Merriweather"/>
                <a:ea typeface="Merriweather"/>
                <a:cs typeface="Merriweather"/>
                <a:sym typeface="Merriweather"/>
              </a:rPr>
              <a:t>Customer’s Purchase of Music Downloads or Streaming Service in The Past 12 Months</a:t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4294967295"/>
          </p:nvPr>
        </p:nvSpPr>
        <p:spPr>
          <a:xfrm>
            <a:off x="1078975" y="4587900"/>
            <a:ext cx="70905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rPr>
              <a:t>In Statista. Retrieved July 26, 2019, from </a:t>
            </a:r>
            <a:r>
              <a:rPr lang="en" sz="1200">
                <a:solidFill>
                  <a:srgbClr val="434343"/>
                </a:solidFill>
                <a:uFill>
                  <a:noFill/>
                </a:uFill>
                <a:latin typeface="Merriweather"/>
                <a:ea typeface="Merriweather"/>
                <a:cs typeface="Merriweather"/>
                <a:sym typeface="Merriweather"/>
                <a:hlinkClick r:id="rId4"/>
              </a:rPr>
              <a:t>https://www.statista.com/forecasts/997101/digital-music-purchases-by-brand-in-the-us</a:t>
            </a:r>
            <a:endParaRPr sz="1200">
              <a:solidFill>
                <a:srgbClr val="43434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311700" y="281507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Music Streaming Service Comparison</a:t>
            </a:r>
            <a:endParaRPr dirty="0"/>
          </a:p>
        </p:txBody>
      </p:sp>
      <p:graphicFrame>
        <p:nvGraphicFramePr>
          <p:cNvPr id="101" name="Google Shape;101;p18"/>
          <p:cNvGraphicFramePr/>
          <p:nvPr/>
        </p:nvGraphicFramePr>
        <p:xfrm>
          <a:off x="160350" y="1278050"/>
          <a:ext cx="8839500" cy="3779420"/>
        </p:xfrm>
        <a:graphic>
          <a:graphicData uri="http://schemas.openxmlformats.org/drawingml/2006/table">
            <a:tbl>
              <a:tblPr>
                <a:noFill/>
                <a:tableStyleId>{031CD915-5584-482B-A1D5-D7CC69418E6F}</a:tableStyleId>
              </a:tblPr>
              <a:tblGrid>
                <a:gridCol w="176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7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7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Apple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Spotify 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Google Play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Amazon 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Monthly Fee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$9.99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$9.99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$9.99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$9.99;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$7.99 with Prime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Free Option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No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Yes, with ads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Yes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Yes, with ads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Free Trial Period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months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30 days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30 days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30 days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Music Library Size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50 million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50 million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Over 40 million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50 million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Maximum bitrate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256Kbps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320Kbps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320Kbps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256Kbps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Family Plan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$14.99/month for up to 6 users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Up to $5/month/user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$14.99/month up to 6 users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$14.99/month up to 6 users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Student Discount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Yes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$4.99 (US Only)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No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No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Offline  Listening</a:t>
                      </a:r>
                      <a:endParaRPr sz="1200" b="1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Mobile Only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Mobile &amp; Desktop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Mobile only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Mobile &amp; Desktop</a:t>
                      </a:r>
                      <a:endParaRPr sz="1200"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25" y="32519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Statement </a:t>
            </a:r>
            <a:endParaRPr dirty="0"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4196525" y="325195"/>
            <a:ext cx="46788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Problem Identification</a:t>
            </a:r>
            <a:endParaRPr sz="1400" b="1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Decreased Market Share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○"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Strong competitors such as Spotify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●"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Low Competitiveness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○"/>
            </a:pPr>
            <a:r>
              <a:rPr lang="en" sz="1400" dirty="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Hard to seize own market share </a:t>
            </a:r>
            <a:endParaRPr sz="1400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08" name="Google Shape;108;p19"/>
          <p:cNvPicPr preferRelativeResize="0"/>
          <p:nvPr/>
        </p:nvPicPr>
        <p:blipFill rotWithShape="1">
          <a:blip r:embed="rId3">
            <a:alphaModFix/>
          </a:blip>
          <a:srcRect l="13221" t="30122" r="13368" b="24271"/>
          <a:stretch/>
        </p:blipFill>
        <p:spPr>
          <a:xfrm>
            <a:off x="311725" y="1943050"/>
            <a:ext cx="1631075" cy="97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 rotWithShape="1">
          <a:blip r:embed="rId4">
            <a:alphaModFix/>
          </a:blip>
          <a:srcRect t="8079"/>
          <a:stretch/>
        </p:blipFill>
        <p:spPr>
          <a:xfrm>
            <a:off x="2196688" y="2314036"/>
            <a:ext cx="1298450" cy="111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/>
        </p:nvSpPr>
        <p:spPr>
          <a:xfrm>
            <a:off x="4196525" y="2652224"/>
            <a:ext cx="4678800" cy="2162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erriweather"/>
                <a:ea typeface="Merriweather"/>
                <a:cs typeface="Merriweather"/>
                <a:sym typeface="Merriweather"/>
              </a:rPr>
              <a:t>Success Criteria</a:t>
            </a:r>
            <a:endParaRPr b="1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u="sng" dirty="0">
                <a:latin typeface="Merriweather"/>
                <a:ea typeface="Merriweather"/>
                <a:cs typeface="Merriweather"/>
                <a:sym typeface="Merriweather"/>
              </a:rPr>
              <a:t>Short-term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: Identify possible opportunities to attract potential customers 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 u="sng" dirty="0">
                <a:latin typeface="Merriweather"/>
                <a:ea typeface="Merriweather"/>
                <a:cs typeface="Merriweather"/>
                <a:sym typeface="Merriweather"/>
              </a:rPr>
              <a:t>Long-term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: Increase in subscribers by </a:t>
            </a:r>
            <a:r>
              <a:rPr lang="en-US" altLang="zh-CN" dirty="0">
                <a:latin typeface="Merriweather"/>
                <a:ea typeface="Merriweather"/>
                <a:cs typeface="Merriweather"/>
                <a:sym typeface="Merriweather"/>
              </a:rPr>
              <a:t>15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% within one  year</a:t>
            </a:r>
            <a:endParaRPr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 rotWithShape="1">
          <a:blip r:embed="rId5">
            <a:alphaModFix/>
          </a:blip>
          <a:srcRect l="6452" r="11868"/>
          <a:stretch/>
        </p:blipFill>
        <p:spPr>
          <a:xfrm>
            <a:off x="2196700" y="3695775"/>
            <a:ext cx="1298448" cy="111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 rotWithShape="1">
          <a:blip r:embed="rId6">
            <a:alphaModFix/>
          </a:blip>
          <a:srcRect l="14858" r="15937"/>
          <a:stretch/>
        </p:blipFill>
        <p:spPr>
          <a:xfrm>
            <a:off x="281810" y="3217265"/>
            <a:ext cx="1690903" cy="97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311700" y="3832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493963" y="1418250"/>
            <a:ext cx="37581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u="sng">
                <a:latin typeface="Merriweather"/>
                <a:ea typeface="Merriweather"/>
                <a:cs typeface="Merriweather"/>
                <a:sym typeface="Merriweather"/>
              </a:rPr>
              <a:t>Twitter Sentiment Analysis (R) </a:t>
            </a:r>
            <a:endParaRPr sz="1600" b="1" u="sng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●"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Dataset retrieved from Twitter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●"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Social Media Sentiment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4722025" y="1418238"/>
            <a:ext cx="4110300" cy="11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u="sng">
                <a:latin typeface="Merriweather"/>
                <a:ea typeface="Merriweather"/>
                <a:cs typeface="Merriweather"/>
                <a:sym typeface="Merriweather"/>
              </a:rPr>
              <a:t>Informative Analysis (R)</a:t>
            </a:r>
            <a:endParaRPr sz="1600" b="1" u="sng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●"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Dataset retrieved from survey 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●"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Decision Tree Classification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20" name="Google Shape;120;p20"/>
          <p:cNvPicPr preferRelativeResize="0"/>
          <p:nvPr/>
        </p:nvPicPr>
        <p:blipFill rotWithShape="1">
          <a:blip r:embed="rId3">
            <a:alphaModFix/>
          </a:blip>
          <a:srcRect t="8775"/>
          <a:stretch/>
        </p:blipFill>
        <p:spPr>
          <a:xfrm>
            <a:off x="5361725" y="2718674"/>
            <a:ext cx="2433249" cy="219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 rotWithShape="1">
          <a:blip r:embed="rId4">
            <a:alphaModFix/>
          </a:blip>
          <a:srcRect l="6353" r="10375"/>
          <a:stretch/>
        </p:blipFill>
        <p:spPr>
          <a:xfrm>
            <a:off x="855162" y="2824275"/>
            <a:ext cx="3035725" cy="19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311700" y="219800"/>
            <a:ext cx="85206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Solution Process </a:t>
            </a:r>
            <a:endParaRPr sz="2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Twitter Sentiment Analysis (R)</a:t>
            </a:r>
            <a:endParaRPr sz="1600"/>
          </a:p>
        </p:txBody>
      </p:sp>
      <p:sp>
        <p:nvSpPr>
          <p:cNvPr id="127" name="Google Shape;127;p21"/>
          <p:cNvSpPr/>
          <p:nvPr/>
        </p:nvSpPr>
        <p:spPr>
          <a:xfrm>
            <a:off x="307113" y="1881975"/>
            <a:ext cx="1738125" cy="2514600"/>
          </a:xfrm>
          <a:prstGeom prst="flowChartProcess">
            <a:avLst/>
          </a:prstGeom>
          <a:solidFill>
            <a:srgbClr val="31394D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Data Collection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erriweather"/>
              <a:buChar char="❖"/>
            </a:pPr>
            <a:r>
              <a:rPr lang="en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Twitter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erriweather"/>
              <a:buChar char="❖"/>
            </a:pPr>
            <a:r>
              <a:rPr lang="en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Survey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8" name="Google Shape;128;p21"/>
          <p:cNvSpPr/>
          <p:nvPr/>
        </p:nvSpPr>
        <p:spPr>
          <a:xfrm>
            <a:off x="5050640" y="1879675"/>
            <a:ext cx="1476125" cy="2471375"/>
          </a:xfrm>
          <a:prstGeom prst="flowChartProcess">
            <a:avLst/>
          </a:prstGeom>
          <a:solidFill>
            <a:srgbClr val="31394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Analysis Result Comparison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6966238" y="1879675"/>
            <a:ext cx="1870700" cy="2471375"/>
          </a:xfrm>
          <a:prstGeom prst="flowChartProcess">
            <a:avLst/>
          </a:prstGeom>
          <a:solidFill>
            <a:srgbClr val="31394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&amp;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Recommendation 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130" name="Google Shape;130;p21"/>
          <p:cNvGrpSpPr/>
          <p:nvPr/>
        </p:nvGrpSpPr>
        <p:grpSpPr>
          <a:xfrm>
            <a:off x="2720396" y="1901361"/>
            <a:ext cx="1655819" cy="2514651"/>
            <a:chOff x="2671609" y="1768744"/>
            <a:chExt cx="1388528" cy="2449733"/>
          </a:xfrm>
        </p:grpSpPr>
        <p:sp>
          <p:nvSpPr>
            <p:cNvPr id="131" name="Google Shape;131;p21"/>
            <p:cNvSpPr/>
            <p:nvPr/>
          </p:nvSpPr>
          <p:spPr>
            <a:xfrm>
              <a:off x="2671609" y="1768744"/>
              <a:ext cx="1387928" cy="1118022"/>
            </a:xfrm>
            <a:prstGeom prst="flowChartProcess">
              <a:avLst/>
            </a:prstGeom>
            <a:solidFill>
              <a:srgbClr val="3139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Twitter Sentiment Analysis</a:t>
              </a:r>
              <a:endPara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2671609" y="3100454"/>
              <a:ext cx="1387928" cy="1118022"/>
            </a:xfrm>
            <a:prstGeom prst="flowChartProcess">
              <a:avLst/>
            </a:prstGeom>
            <a:solidFill>
              <a:srgbClr val="3139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Decision Tree Classification</a:t>
              </a:r>
              <a:endPara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Model</a:t>
              </a:r>
              <a:endPara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133" name="Google Shape;133;p21"/>
            <p:cNvCxnSpPr>
              <a:stCxn id="131" idx="1"/>
              <a:endCxn id="132" idx="1"/>
            </p:cNvCxnSpPr>
            <p:nvPr/>
          </p:nvCxnSpPr>
          <p:spPr>
            <a:xfrm>
              <a:off x="2671609" y="2327755"/>
              <a:ext cx="600" cy="1331700"/>
            </a:xfrm>
            <a:prstGeom prst="bentConnector3">
              <a:avLst>
                <a:gd name="adj1" fmla="val -33280922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134" name="Google Shape;134;p21"/>
            <p:cNvCxnSpPr>
              <a:stCxn id="131" idx="3"/>
              <a:endCxn id="132" idx="3"/>
            </p:cNvCxnSpPr>
            <p:nvPr/>
          </p:nvCxnSpPr>
          <p:spPr>
            <a:xfrm>
              <a:off x="4059536" y="2327755"/>
              <a:ext cx="600" cy="1331700"/>
            </a:xfrm>
            <a:prstGeom prst="bentConnector3">
              <a:avLst>
                <a:gd name="adj1" fmla="val 33280922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</p:grpSp>
      <p:cxnSp>
        <p:nvCxnSpPr>
          <p:cNvPr id="135" name="Google Shape;135;p21"/>
          <p:cNvCxnSpPr>
            <a:stCxn id="127" idx="3"/>
          </p:cNvCxnSpPr>
          <p:nvPr/>
        </p:nvCxnSpPr>
        <p:spPr>
          <a:xfrm>
            <a:off x="2045238" y="3139275"/>
            <a:ext cx="478200" cy="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6" name="Google Shape;136;p21"/>
          <p:cNvCxnSpPr>
            <a:endCxn id="128" idx="1"/>
          </p:cNvCxnSpPr>
          <p:nvPr/>
        </p:nvCxnSpPr>
        <p:spPr>
          <a:xfrm rot="10800000" flipH="1">
            <a:off x="4613540" y="3115363"/>
            <a:ext cx="437100" cy="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" name="Google Shape;137;p21"/>
          <p:cNvCxnSpPr>
            <a:stCxn id="128" idx="3"/>
            <a:endCxn id="129" idx="1"/>
          </p:cNvCxnSpPr>
          <p:nvPr/>
        </p:nvCxnSpPr>
        <p:spPr>
          <a:xfrm>
            <a:off x="6526765" y="3115363"/>
            <a:ext cx="43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1973</Words>
  <Application>Microsoft Macintosh PowerPoint</Application>
  <PresentationFormat>On-screen Show (16:9)</PresentationFormat>
  <Paragraphs>343</Paragraphs>
  <Slides>34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Merriweather</vt:lpstr>
      <vt:lpstr>Roboto</vt:lpstr>
      <vt:lpstr>Arial</vt:lpstr>
      <vt:lpstr>Paradigm</vt:lpstr>
      <vt:lpstr>Case Study on Apple Music</vt:lpstr>
      <vt:lpstr>Project Content</vt:lpstr>
      <vt:lpstr>Apple Music Overview</vt:lpstr>
      <vt:lpstr>Subscriber Trend of Apple Music</vt:lpstr>
      <vt:lpstr>Music Streaming Service </vt:lpstr>
      <vt:lpstr>Music Streaming Service Comparison</vt:lpstr>
      <vt:lpstr>Problem  Statement </vt:lpstr>
      <vt:lpstr>Model Selection</vt:lpstr>
      <vt:lpstr>Solution Process  Twitter Sentiment Analysis (R)</vt:lpstr>
      <vt:lpstr>Software  Twitter Sentiment Analysis (R)</vt:lpstr>
      <vt:lpstr>Software  Twitter Sentiment Analysis (R)</vt:lpstr>
      <vt:lpstr>Software  Twitter Sentiment Analysis (R)</vt:lpstr>
      <vt:lpstr>Visualization  Twitter Sentiment Analysis (R)</vt:lpstr>
      <vt:lpstr>Research  Survey &amp; Informative Analysis (R)</vt:lpstr>
      <vt:lpstr>Research  Survey &amp; Informative Analysis (R)</vt:lpstr>
      <vt:lpstr>Software  Informative Analysis (R)</vt:lpstr>
      <vt:lpstr>Software  Informative Analysis (R)</vt:lpstr>
      <vt:lpstr>Software  Informative Analysis (R)</vt:lpstr>
      <vt:lpstr>Visualization  Informative Analysis (R)</vt:lpstr>
      <vt:lpstr>Visualization    Informative Analysis (R)</vt:lpstr>
      <vt:lpstr>Result Interpretation Twitter Sentiment Analysis (R)</vt:lpstr>
      <vt:lpstr>Result Interpretation Informative Analysis (R)</vt:lpstr>
      <vt:lpstr>Result Interpretation Informative Analysis (R)</vt:lpstr>
      <vt:lpstr>Situation Comparison  Apple Music VS Spotify</vt:lpstr>
      <vt:lpstr>Situation Comparison  Apple Music VS Spotify (Twitter Sentiment Analysis)</vt:lpstr>
      <vt:lpstr>Situation Comparison  Apple Music VS Spotify (Informative Analysis)</vt:lpstr>
      <vt:lpstr>Situation Comparison  Apple Music VS Spotify (Informative Analysis)</vt:lpstr>
      <vt:lpstr>Situation Comparison  Apple Music VS Spotify (Informative Analysis)</vt:lpstr>
      <vt:lpstr>Situation Comparison  Apple Music VS Spotify (Informative Analysis)</vt:lpstr>
      <vt:lpstr>Conclusion </vt:lpstr>
      <vt:lpstr>Recommendation </vt:lpstr>
      <vt:lpstr>Reference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MSBA 324 Final Project Case Study on Apple Music</dc:title>
  <cp:lastModifiedBy>Xiaoting Liu</cp:lastModifiedBy>
  <cp:revision>9</cp:revision>
  <dcterms:modified xsi:type="dcterms:W3CDTF">2020-04-13T22:00:21Z</dcterms:modified>
</cp:coreProperties>
</file>